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8" r:id="rId2"/>
    <p:sldId id="258" r:id="rId3"/>
    <p:sldId id="269" r:id="rId4"/>
    <p:sldId id="270" r:id="rId5"/>
    <p:sldId id="271" r:id="rId6"/>
    <p:sldId id="272" r:id="rId7"/>
    <p:sldId id="274" r:id="rId8"/>
    <p:sldId id="275" r:id="rId9"/>
    <p:sldId id="27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E2E3E4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1080" y="-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50" d="100"/>
          <a:sy n="50" d="100"/>
        </p:scale>
        <p:origin x="-3018" y="-26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-1" y="0"/>
            <a:ext cx="5373216" cy="4572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dist="12700" dir="5400000" algn="ctr" rotWithShape="0">
              <a:schemeClr val="tx2"/>
            </a:outerShdw>
          </a:effectLst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-1" y="8685212"/>
            <a:ext cx="5373215" cy="458787"/>
          </a:xfrm>
          <a:prstGeom prst="rect">
            <a:avLst/>
          </a:prstGeom>
          <a:solidFill>
            <a:schemeClr val="bg2"/>
          </a:solidFill>
          <a:effectLst>
            <a:outerShdw dist="12700" dir="16200000" algn="ctr" rotWithShape="0">
              <a:schemeClr val="tx2"/>
            </a:outerShdw>
          </a:effectLst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373215" y="8685212"/>
            <a:ext cx="1483198" cy="458787"/>
          </a:xfrm>
          <a:prstGeom prst="rect">
            <a:avLst/>
          </a:prstGeom>
          <a:solidFill>
            <a:schemeClr val="bg2"/>
          </a:solidFill>
          <a:effectLst>
            <a:outerShdw dist="12700" dir="16200000" algn="ctr" rotWithShape="0">
              <a:schemeClr val="tx2"/>
            </a:outerShdw>
          </a:effectLst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FC9541-AD03-4AF2-A7A2-C93BBD4FFBA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Date Placeholder 2"/>
          <p:cNvSpPr txBox="1">
            <a:spLocks/>
          </p:cNvSpPr>
          <p:nvPr/>
        </p:nvSpPr>
        <p:spPr>
          <a:xfrm>
            <a:off x="5373215" y="0"/>
            <a:ext cx="1483197" cy="457200"/>
          </a:xfrm>
          <a:prstGeom prst="rect">
            <a:avLst/>
          </a:prstGeom>
          <a:solidFill>
            <a:schemeClr val="bg2"/>
          </a:solidFill>
          <a:effectLst>
            <a:outerShdw dist="12700" dir="5400000" algn="ctr" rotWithShape="0">
              <a:schemeClr val="tx2"/>
            </a:outerShdw>
          </a:effectLst>
        </p:spPr>
        <p:txBody>
          <a:bodyPr vert="horz" lIns="91440" tIns="45720" rIns="91440" bIns="45720" rtlCol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77B316-E922-4CFE-A405-629D90C96343}" type="datetimeFigureOut">
              <a:rPr lang="en-GB" smtClean="0"/>
              <a:pPr/>
              <a:t>13/03/2015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4465356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373216" cy="457200"/>
          </a:xfrm>
          <a:prstGeom prst="rect">
            <a:avLst/>
          </a:prstGeom>
          <a:solidFill>
            <a:schemeClr val="bg2"/>
          </a:solidFill>
          <a:effectLst>
            <a:outerShdw dist="12700" dir="5400000" algn="ctr" rotWithShape="0">
              <a:schemeClr val="tx2"/>
            </a:outerShdw>
          </a:effectLst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373215" y="0"/>
            <a:ext cx="1483197" cy="457200"/>
          </a:xfrm>
          <a:prstGeom prst="rect">
            <a:avLst/>
          </a:prstGeom>
          <a:solidFill>
            <a:schemeClr val="bg2"/>
          </a:solidFill>
          <a:effectLst>
            <a:outerShdw dist="12700" dir="5400000" algn="ctr" rotWithShape="0">
              <a:schemeClr val="tx2"/>
            </a:outerShdw>
          </a:effectLst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77B316-E922-4CFE-A405-629D90C96343}" type="datetimeFigureOut">
              <a:rPr lang="en-GB" smtClean="0"/>
              <a:pPr/>
              <a:t>13/03/2015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r>
              <a:rPr lang="hu-HU" dirty="0" smtClean="0"/>
              <a:t>  </a:t>
            </a:r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solidFill>
            <a:schemeClr val="bg1"/>
          </a:solidFill>
          <a:effectLst>
            <a:outerShdw dist="12700" dir="5400000" algn="ctr" rotWithShape="0">
              <a:schemeClr val="tx2"/>
            </a:outerShdw>
          </a:effectLst>
        </p:spPr>
        <p:txBody>
          <a:bodyPr vert="horz" lIns="91440" tIns="45720" rIns="91440" bIns="45720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5373216" cy="457200"/>
          </a:xfrm>
          <a:prstGeom prst="rect">
            <a:avLst/>
          </a:prstGeom>
          <a:solidFill>
            <a:schemeClr val="bg2"/>
          </a:solidFill>
          <a:effectLst>
            <a:outerShdw dist="12700" dir="16200000" algn="ctr" rotWithShape="0">
              <a:schemeClr val="tx2"/>
            </a:outerShdw>
          </a:effectLst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373216" y="8685213"/>
            <a:ext cx="1484784" cy="457200"/>
          </a:xfrm>
          <a:prstGeom prst="rect">
            <a:avLst/>
          </a:prstGeom>
          <a:solidFill>
            <a:schemeClr val="bg2"/>
          </a:solidFill>
          <a:effectLst>
            <a:outerShdw dist="12700" dir="16200000" algn="ctr" rotWithShape="0">
              <a:schemeClr val="tx2"/>
            </a:outerShdw>
          </a:effectLst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E08EDD-F3F7-4ECD-BF83-D87167285FA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244892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6C650-BEC8-444D-8CEC-029FF2F4A4CE}" type="datetimeFigureOut">
              <a:rPr lang="en-GB" smtClean="0"/>
              <a:pPr/>
              <a:t>13/03/2015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4924-0126-47FF-AA6E-FB77467A276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264896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1882552" cy="124581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780927"/>
            <a:ext cx="1882552" cy="334523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55777" y="1535113"/>
            <a:ext cx="613102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55777" y="2174875"/>
            <a:ext cx="613102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6C650-BEC8-444D-8CEC-029FF2F4A4CE}" type="datetimeFigureOut">
              <a:rPr lang="en-GB" smtClean="0"/>
              <a:pPr/>
              <a:t>13/03/2015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4924-0126-47FF-AA6E-FB77467A276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5099811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340768"/>
            <a:ext cx="173853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83768" y="273050"/>
            <a:ext cx="620303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492896"/>
            <a:ext cx="1738536" cy="363326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6C650-BEC8-444D-8CEC-029FF2F4A4CE}" type="datetimeFigureOut">
              <a:rPr lang="en-GB" smtClean="0"/>
              <a:pPr/>
              <a:t>13/03/2015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4924-0126-47FF-AA6E-FB77467A276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8330478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800600"/>
            <a:ext cx="8208912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55776" y="260648"/>
            <a:ext cx="6120680" cy="440283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7544" y="5367338"/>
            <a:ext cx="8208912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6C650-BEC8-444D-8CEC-029FF2F4A4CE}" type="datetimeFigureOut">
              <a:rPr lang="en-GB" smtClean="0"/>
              <a:pPr/>
              <a:t>13/03/2015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4924-0126-47FF-AA6E-FB77467A276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9486762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5776" y="0"/>
            <a:ext cx="6588224" cy="112474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95536" y="1556792"/>
            <a:ext cx="5486400" cy="46085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4168" y="1556792"/>
            <a:ext cx="2592288" cy="461540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6C650-BEC8-444D-8CEC-029FF2F4A4CE}" type="datetimeFigureOut">
              <a:rPr lang="en-GB" smtClean="0"/>
              <a:pPr/>
              <a:t>13/03/2015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4924-0126-47FF-AA6E-FB77467A276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1578947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2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5776" y="0"/>
            <a:ext cx="6588224" cy="112474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3848" y="1556792"/>
            <a:ext cx="5486400" cy="46085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5536" y="1556792"/>
            <a:ext cx="2592288" cy="461540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6C650-BEC8-444D-8CEC-029FF2F4A4CE}" type="datetimeFigureOut">
              <a:rPr lang="en-GB" smtClean="0"/>
              <a:pPr/>
              <a:t>13/03/2015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4924-0126-47FF-AA6E-FB77467A276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8227250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087191"/>
            <a:ext cx="8208912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4437112"/>
            <a:ext cx="8208912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6C650-BEC8-444D-8CEC-029FF2F4A4CE}" type="datetimeFigureOut">
              <a:rPr lang="en-GB" smtClean="0"/>
              <a:pPr/>
              <a:t>13/03/2015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4924-0126-47FF-AA6E-FB77467A276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2258173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406900"/>
            <a:ext cx="8208912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2906713"/>
            <a:ext cx="8208912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6C650-BEC8-444D-8CEC-029FF2F4A4CE}" type="datetimeFigureOut">
              <a:rPr lang="en-GB" smtClean="0"/>
              <a:pPr/>
              <a:t>13/03/2015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4924-0126-47FF-AA6E-FB77467A276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7480253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6C650-BEC8-444D-8CEC-029FF2F4A4CE}" type="datetimeFigureOut">
              <a:rPr lang="en-GB" smtClean="0"/>
              <a:pPr/>
              <a:t>13/03/2015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4924-0126-47FF-AA6E-FB77467A276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3274185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6C650-BEC8-444D-8CEC-029FF2F4A4CE}" type="datetimeFigureOut">
              <a:rPr lang="en-GB" smtClean="0"/>
              <a:pPr/>
              <a:t>13/03/2015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4924-0126-47FF-AA6E-FB77467A276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5750376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6C650-BEC8-444D-8CEC-029FF2F4A4CE}" type="datetimeFigureOut">
              <a:rPr lang="en-GB" smtClean="0"/>
              <a:pPr/>
              <a:t>13/03/2015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4924-0126-47FF-AA6E-FB77467A276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 Placeholder 2"/>
          <p:cNvSpPr>
            <a:spLocks noGrp="1"/>
          </p:cNvSpPr>
          <p:nvPr>
            <p:ph type="body" idx="13"/>
          </p:nvPr>
        </p:nvSpPr>
        <p:spPr>
          <a:xfrm>
            <a:off x="467544" y="1340768"/>
            <a:ext cx="820891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</p:spTree>
    <p:extLst>
      <p:ext uri="{BB962C8B-B14F-4D97-AF65-F5344CB8AC3E}">
        <p14:creationId xmlns="" xmlns:p14="http://schemas.microsoft.com/office/powerpoint/2010/main" val="32294665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6C650-BEC8-444D-8CEC-029FF2F4A4CE}" type="datetimeFigureOut">
              <a:rPr lang="en-GB" smtClean="0"/>
              <a:pPr/>
              <a:t>13/03/2015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4924-0126-47FF-AA6E-FB77467A276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82425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188255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55776" y="1600200"/>
            <a:ext cx="613102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6C650-BEC8-444D-8CEC-029FF2F4A4CE}" type="datetimeFigureOut">
              <a:rPr lang="en-GB" smtClean="0"/>
              <a:pPr/>
              <a:t>13/03/2015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4924-0126-47FF-AA6E-FB77467A276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770859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6C650-BEC8-444D-8CEC-029FF2F4A4CE}" type="datetimeFigureOut">
              <a:rPr lang="en-GB" smtClean="0"/>
              <a:pPr/>
              <a:t>13/03/2015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4924-0126-47FF-AA6E-FB77467A276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7192018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55776" y="2580"/>
            <a:ext cx="6573440" cy="1143000"/>
          </a:xfrm>
          <a:prstGeom prst="rect">
            <a:avLst/>
          </a:prstGeom>
          <a:solidFill>
            <a:schemeClr val="bg2"/>
          </a:solidFill>
          <a:effectLst>
            <a:outerShdw dist="12700" dir="5400000" algn="ctr" rotWithShape="0">
              <a:schemeClr val="tx2"/>
            </a:outerShdw>
          </a:effectLst>
        </p:spPr>
        <p:txBody>
          <a:bodyPr vert="horz" lIns="180000" tIns="180000" rIns="180000" bIns="180000" rtlCol="0" anchor="ctr">
            <a:noAutofit/>
          </a:bodyPr>
          <a:lstStyle/>
          <a:p>
            <a:r>
              <a:rPr lang="hu-HU" smtClean="0"/>
              <a:t>Mintacím szerkesztése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356350"/>
            <a:ext cx="1043608" cy="365125"/>
          </a:xfrm>
          <a:prstGeom prst="rect">
            <a:avLst/>
          </a:prstGeom>
          <a:solidFill>
            <a:schemeClr val="bg2"/>
          </a:solidFill>
          <a:effectLst>
            <a:outerShdw dist="12700" dir="5400000" algn="ctr" rotWithShape="0">
              <a:schemeClr val="tx2"/>
            </a:outerShdw>
          </a:effectLst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9D26C650-BEC8-444D-8CEC-029FF2F4A4CE}" type="datetimeFigureOut">
              <a:rPr lang="en-GB" smtClean="0"/>
              <a:pPr/>
              <a:t>13/03/2015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43608" y="6356350"/>
            <a:ext cx="7056784" cy="365125"/>
          </a:xfrm>
          <a:prstGeom prst="rect">
            <a:avLst/>
          </a:prstGeom>
          <a:solidFill>
            <a:schemeClr val="bg2"/>
          </a:solidFill>
          <a:effectLst>
            <a:outerShdw dist="12700" dir="5400000" algn="ctr" rotWithShape="0">
              <a:schemeClr val="tx2"/>
            </a:outerShdw>
          </a:effectLst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00392" y="6356350"/>
            <a:ext cx="1043608" cy="365125"/>
          </a:xfrm>
          <a:prstGeom prst="rect">
            <a:avLst/>
          </a:prstGeom>
          <a:solidFill>
            <a:schemeClr val="bg2"/>
          </a:solidFill>
          <a:effectLst>
            <a:outerShdw dist="12700" dir="5400000" algn="ctr" rotWithShape="0">
              <a:schemeClr val="tx2"/>
            </a:outerShdw>
          </a:effectLst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A894924-0126-47FF-AA6E-FB77467A2767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95453"/>
            <a:ext cx="2016224" cy="110129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494598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4" r:id="rId4"/>
    <p:sldLayoutId id="2147483655" r:id="rId5"/>
    <p:sldLayoutId id="2147483650" r:id="rId6"/>
    <p:sldLayoutId id="2147483652" r:id="rId7"/>
    <p:sldLayoutId id="2147483658" r:id="rId8"/>
    <p:sldLayoutId id="2147483653" r:id="rId9"/>
    <p:sldLayoutId id="2147483659" r:id="rId10"/>
    <p:sldLayoutId id="2147483656" r:id="rId11"/>
    <p:sldLayoutId id="2147483657" r:id="rId12"/>
    <p:sldLayoutId id="2147483661" r:id="rId13"/>
    <p:sldLayoutId id="2147483662" r:id="rId1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3568" y="3573016"/>
            <a:ext cx="7772400" cy="1470025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Quantitative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analysis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of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the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media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reports</a:t>
            </a:r>
            <a:endParaRPr lang="hu-HU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899592" y="5157192"/>
            <a:ext cx="7344816" cy="576064"/>
          </a:xfrm>
        </p:spPr>
        <p:txBody>
          <a:bodyPr>
            <a:no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hu-HU" sz="2400" kern="0" dirty="0">
                <a:solidFill>
                  <a:schemeClr val="accent6">
                    <a:lumMod val="75000"/>
                  </a:schemeClr>
                </a:solidFill>
              </a:rPr>
              <a:t>Ipsos Média-, Reklám-, Piac- és Véleménykutató </a:t>
            </a:r>
            <a:r>
              <a:rPr lang="hu-HU" sz="2400" kern="0" dirty="0" err="1">
                <a:solidFill>
                  <a:schemeClr val="accent6">
                    <a:lumMod val="75000"/>
                  </a:schemeClr>
                </a:solidFill>
              </a:rPr>
              <a:t>Zrt</a:t>
            </a:r>
            <a:r>
              <a:rPr lang="hu-HU" sz="2400" kern="0" dirty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5" name="Szövegdoboz 4"/>
          <p:cNvSpPr txBox="1"/>
          <p:nvPr/>
        </p:nvSpPr>
        <p:spPr>
          <a:xfrm>
            <a:off x="1259632" y="5661248"/>
            <a:ext cx="6624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hu-HU" sz="2400" kern="0" dirty="0" smtClean="0">
                <a:solidFill>
                  <a:schemeClr val="accent6">
                    <a:lumMod val="75000"/>
                  </a:schemeClr>
                </a:solidFill>
              </a:rPr>
              <a:t>01.01.2014. – 31.12.2014.</a:t>
            </a:r>
            <a:endParaRPr lang="hu-HU" sz="2400" kern="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026" name="Picture 2" descr="C:\Users\Forró János\Dropbox\00MÉDIANÉZŐ\Archív\IPSOS\Kek_obs_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1785" y="1844824"/>
            <a:ext cx="4240430" cy="684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312157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hu-HU" b="1" dirty="0">
                <a:solidFill>
                  <a:schemeClr val="accent6">
                    <a:lumMod val="75000"/>
                  </a:schemeClr>
                </a:solidFill>
              </a:rPr>
              <a:t>1.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Managerial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summary</a:t>
            </a:r>
            <a:endParaRPr lang="en-GB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Szövegdoboz 8"/>
          <p:cNvSpPr txBox="1"/>
          <p:nvPr/>
        </p:nvSpPr>
        <p:spPr>
          <a:xfrm>
            <a:off x="250001" y="1436147"/>
            <a:ext cx="8643998" cy="3985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The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total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number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of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reports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: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Last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year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3097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news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mentioned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IPSOS 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Média-, 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Reklám-, 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Piac- és Véleménykutató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Zrt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en-US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Coverage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in monthly news : The highest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news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activity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was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measured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in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March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432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articles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),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while the lowest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media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activity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was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in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August (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149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reports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).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Communication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actors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: The most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mentioned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character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was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Tibor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Závecz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in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2014,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who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 had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appeared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193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times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on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radio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and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television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channels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, 29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times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in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printed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media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and 130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times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in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online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media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lang="en-US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285750" indent="-285750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Type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of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media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: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		</a:t>
            </a:r>
          </a:p>
          <a:p>
            <a:pPr marL="285750" indent="-285750">
              <a:spcBef>
                <a:spcPts val="600"/>
              </a:spcBef>
              <a:tabLst>
                <a:tab pos="900113" algn="l"/>
                <a:tab pos="3411538" algn="l"/>
              </a:tabLst>
            </a:pP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	Radio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and TV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channels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	590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reports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(the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most: 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InfoRádió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and ECHO TV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)   </a:t>
            </a:r>
            <a:endParaRPr lang="en-US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285750" indent="-285750">
              <a:spcBef>
                <a:spcPts val="600"/>
              </a:spcBef>
              <a:tabLst>
                <a:tab pos="900113" algn="l"/>
                <a:tab pos="3411538" algn="l"/>
              </a:tabLst>
            </a:pP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Newspaper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s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568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reports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(the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most: 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Népszava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)</a:t>
            </a:r>
            <a:endParaRPr lang="en-US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285750" indent="-285750">
              <a:spcBef>
                <a:spcPts val="600"/>
              </a:spcBef>
              <a:tabLst>
                <a:tab pos="900113" algn="l"/>
                <a:tab pos="3411538" algn="l"/>
              </a:tabLst>
            </a:pP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Online websites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1939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reports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(the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most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: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mno.hu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)</a:t>
            </a:r>
            <a:endParaRPr lang="hu-HU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2050" name="Picture 2" descr="C:\Users\Forró János\Dropbox\00MÉDIANÉZŐ\Archív\IPSOS\Kek_obs_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04664"/>
            <a:ext cx="2231806" cy="360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912276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2.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Releases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by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month</a:t>
            </a:r>
            <a:endParaRPr lang="en-GB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5" name="Picture 2" descr="C:\Users\Forró János\Dropbox\00MÉDIANÉZŐ\Archív\IPSOS\Kek_obs_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04664"/>
            <a:ext cx="2231806" cy="360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4763" y="1524000"/>
            <a:ext cx="9153526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782454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3.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Type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of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media</a:t>
            </a:r>
            <a:endParaRPr lang="en-GB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8" name="Picture 2" descr="C:\Users\Forró János\Dropbox\00MÉDIANÉZŐ\Archív\IPSOS\Kek_obs_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04664"/>
            <a:ext cx="2231806" cy="360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 t="8900" b="21448"/>
          <a:stretch>
            <a:fillRect/>
          </a:stretch>
        </p:blipFill>
        <p:spPr bwMode="auto">
          <a:xfrm>
            <a:off x="2262188" y="1428736"/>
            <a:ext cx="4619625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46205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4.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Communication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actors</a:t>
            </a:r>
            <a:endParaRPr lang="en-GB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5" name="Picture 2" descr="C:\Users\Forró János\Dropbox\00MÉDIANÉZŐ\Archív\IPSOS\Kek_obs_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04664"/>
            <a:ext cx="2231806" cy="360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4763" y="1333500"/>
            <a:ext cx="9153526" cy="552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823534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hu-HU" b="1" dirty="0">
                <a:solidFill>
                  <a:schemeClr val="accent6">
                    <a:lumMod val="75000"/>
                  </a:schemeClr>
                </a:solidFill>
              </a:rPr>
              <a:t>5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Coverage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in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Broadcast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media</a:t>
            </a:r>
            <a:endParaRPr lang="en-GB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5" name="Picture 2" descr="C:\Users\Forró János\Dropbox\00MÉDIANÉZŐ\Archív\IPSOS\Kek_obs_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04664"/>
            <a:ext cx="2231806" cy="360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4763" y="1333500"/>
            <a:ext cx="9153526" cy="552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49581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hu-HU" b="1" dirty="0">
                <a:solidFill>
                  <a:schemeClr val="accent6">
                    <a:lumMod val="75000"/>
                  </a:schemeClr>
                </a:solidFill>
              </a:rPr>
              <a:t>6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Articles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in</a:t>
            </a:r>
            <a:r>
              <a:rPr lang="hu-HU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print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media</a:t>
            </a:r>
            <a:endParaRPr lang="en-GB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5" name="Picture 2" descr="C:\Users\Forró János\Dropbox\00MÉDIANÉZŐ\Archív\IPSOS\Kek_obs_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04664"/>
            <a:ext cx="2231806" cy="360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4763" y="1333500"/>
            <a:ext cx="9153526" cy="552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4262302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hu-HU" b="1" dirty="0">
                <a:solidFill>
                  <a:schemeClr val="accent6">
                    <a:lumMod val="75000"/>
                  </a:schemeClr>
                </a:solidFill>
              </a:rPr>
              <a:t>7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Articles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in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online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media</a:t>
            </a:r>
            <a:endParaRPr lang="en-GB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5" name="Picture 2" descr="C:\Users\Forró János\Dropbox\00MÉDIANÉZŐ\Archív\IPSOS\Kek_obs_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04664"/>
            <a:ext cx="2231806" cy="360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4763" y="1333500"/>
            <a:ext cx="9153526" cy="552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469504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6.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Methodology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b="1" dirty="0" err="1" smtClean="0">
                <a:solidFill>
                  <a:schemeClr val="accent6">
                    <a:lumMod val="75000"/>
                  </a:schemeClr>
                </a:solidFill>
              </a:rPr>
              <a:t>summary</a:t>
            </a:r>
            <a:endParaRPr lang="en-GB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392877" y="1582341"/>
            <a:ext cx="835824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sz="1600" dirty="0">
                <a:solidFill>
                  <a:schemeClr val="accent6">
                    <a:lumMod val="75000"/>
                  </a:schemeClr>
                </a:solidFill>
              </a:rPr>
              <a:t>The unit of analysis is media releases, which is evaluated according to different aspects. The </a:t>
            </a:r>
            <a:r>
              <a:rPr lang="en-US" sz="1600" dirty="0" err="1">
                <a:solidFill>
                  <a:schemeClr val="accent6">
                    <a:lumMod val="75000"/>
                  </a:schemeClr>
                </a:solidFill>
              </a:rPr>
              <a:t>analysed</a:t>
            </a:r>
            <a:r>
              <a:rPr lang="en-US" sz="1600" dirty="0">
                <a:solidFill>
                  <a:schemeClr val="accent6">
                    <a:lumMod val="75000"/>
                  </a:schemeClr>
                </a:solidFill>
              </a:rPr>
              <a:t> sample extends to Hungarian print and online media, radio and television broadcasts monitored by </a:t>
            </a:r>
            <a:r>
              <a:rPr lang="hu-HU" sz="1600" dirty="0" err="1" smtClean="0">
                <a:solidFill>
                  <a:schemeClr val="accent6">
                    <a:lumMod val="75000"/>
                  </a:schemeClr>
                </a:solidFill>
              </a:rPr>
              <a:t>Observer</a:t>
            </a:r>
            <a:r>
              <a:rPr lang="hu-HU" sz="1600" dirty="0" smtClean="0">
                <a:solidFill>
                  <a:schemeClr val="accent6">
                    <a:lumMod val="75000"/>
                  </a:schemeClr>
                </a:solidFill>
              </a:rPr>
              <a:t> Médiafigyelő </a:t>
            </a:r>
            <a:r>
              <a:rPr lang="en-US" sz="1600" dirty="0" err="1" smtClean="0">
                <a:solidFill>
                  <a:schemeClr val="accent6">
                    <a:lumMod val="75000"/>
                  </a:schemeClr>
                </a:solidFill>
              </a:rPr>
              <a:t>Kft</a:t>
            </a:r>
            <a:r>
              <a:rPr lang="en-US" sz="1600" dirty="0">
                <a:solidFill>
                  <a:schemeClr val="accent6">
                    <a:lumMod val="75000"/>
                  </a:schemeClr>
                </a:solidFill>
              </a:rPr>
              <a:t>. The sample contains articles which mentioned </a:t>
            </a:r>
            <a:r>
              <a:rPr lang="hu-HU" sz="1600" dirty="0" smtClean="0">
                <a:solidFill>
                  <a:schemeClr val="accent6">
                    <a:lumMod val="75000"/>
                  </a:schemeClr>
                </a:solidFill>
              </a:rPr>
              <a:t>Ipsos Média-, Reklám-, Piac- és Véleménykutató </a:t>
            </a:r>
            <a:r>
              <a:rPr lang="hu-HU" sz="1600" dirty="0" err="1" smtClean="0">
                <a:solidFill>
                  <a:schemeClr val="accent6">
                    <a:lumMod val="75000"/>
                  </a:schemeClr>
                </a:solidFill>
              </a:rPr>
              <a:t>Zrt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en-US" sz="1600" dirty="0">
                <a:solidFill>
                  <a:schemeClr val="accent6">
                    <a:lumMod val="75000"/>
                  </a:schemeClr>
                </a:solidFill>
              </a:rPr>
              <a:t>The period is one year (1st January 2014 – 31st December 2014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)</a:t>
            </a:r>
            <a:r>
              <a:rPr lang="hu-HU" sz="1600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lang="hu-HU" sz="16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just">
              <a:spcAft>
                <a:spcPts val="600"/>
              </a:spcAft>
            </a:pPr>
            <a:r>
              <a:rPr lang="en-US" sz="1600" dirty="0">
                <a:solidFill>
                  <a:schemeClr val="accent6">
                    <a:lumMod val="75000"/>
                  </a:schemeClr>
                </a:solidFill>
              </a:rPr>
              <a:t>Aspects examined in the analysis:</a:t>
            </a:r>
          </a:p>
          <a:p>
            <a:pPr marL="363538" lvl="0" indent="-188913" algn="just">
              <a:buFont typeface="Arial" pitchFamily="34" charset="0"/>
              <a:buChar char="•"/>
            </a:pPr>
            <a:r>
              <a:rPr lang="hu-HU" sz="1600" b="1" dirty="0" err="1" smtClean="0">
                <a:solidFill>
                  <a:schemeClr val="accent6">
                    <a:lumMod val="75000"/>
                  </a:schemeClr>
                </a:solidFill>
              </a:rPr>
              <a:t>Communication</a:t>
            </a:r>
            <a:r>
              <a:rPr lang="hu-HU" sz="16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sz="1600" b="1" dirty="0" err="1" smtClean="0">
                <a:solidFill>
                  <a:schemeClr val="accent6">
                    <a:lumMod val="75000"/>
                  </a:schemeClr>
                </a:solidFill>
              </a:rPr>
              <a:t>actor</a:t>
            </a:r>
            <a:r>
              <a:rPr lang="hu-HU" sz="1600" dirty="0" smtClean="0">
                <a:solidFill>
                  <a:schemeClr val="accent6">
                    <a:lumMod val="75000"/>
                  </a:schemeClr>
                </a:solidFill>
              </a:rPr>
              <a:t>: </a:t>
            </a:r>
            <a:r>
              <a:rPr lang="hu-HU" sz="1600" dirty="0" err="1" smtClean="0">
                <a:solidFill>
                  <a:schemeClr val="accent6">
                    <a:lumMod val="75000"/>
                  </a:schemeClr>
                </a:solidFill>
              </a:rPr>
              <a:t>who</a:t>
            </a:r>
            <a:r>
              <a:rPr lang="hu-HU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sz="1600" dirty="0" err="1" smtClean="0">
                <a:solidFill>
                  <a:schemeClr val="accent6">
                    <a:lumMod val="75000"/>
                  </a:schemeClr>
                </a:solidFill>
              </a:rPr>
              <a:t>appeared</a:t>
            </a:r>
            <a:r>
              <a:rPr lang="hu-HU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sz="1600" dirty="0" err="1" smtClean="0">
                <a:solidFill>
                  <a:schemeClr val="accent6">
                    <a:lumMod val="75000"/>
                  </a:schemeClr>
                </a:solidFill>
              </a:rPr>
              <a:t>in</a:t>
            </a:r>
            <a:r>
              <a:rPr lang="hu-HU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sz="1600" dirty="0" err="1" smtClean="0">
                <a:solidFill>
                  <a:schemeClr val="accent6">
                    <a:lumMod val="75000"/>
                  </a:schemeClr>
                </a:solidFill>
              </a:rPr>
              <a:t>media</a:t>
            </a:r>
            <a:r>
              <a:rPr lang="hu-HU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sz="1600" dirty="0" err="1" smtClean="0">
                <a:solidFill>
                  <a:schemeClr val="accent6">
                    <a:lumMod val="75000"/>
                  </a:schemeClr>
                </a:solidFill>
              </a:rPr>
              <a:t>from</a:t>
            </a:r>
            <a:r>
              <a:rPr lang="hu-HU" sz="1600" dirty="0" smtClean="0">
                <a:solidFill>
                  <a:schemeClr val="accent6">
                    <a:lumMod val="75000"/>
                  </a:schemeClr>
                </a:solidFill>
              </a:rPr>
              <a:t> IPSOS.</a:t>
            </a:r>
          </a:p>
          <a:p>
            <a:pPr marL="363538" lvl="0" indent="-188913" algn="just">
              <a:buFont typeface="Arial" pitchFamily="34" charset="0"/>
              <a:buChar char="•"/>
            </a:pPr>
            <a:r>
              <a:rPr lang="hu-HU" sz="1600" b="1" dirty="0" err="1" smtClean="0">
                <a:solidFill>
                  <a:schemeClr val="accent6">
                    <a:lumMod val="75000"/>
                  </a:schemeClr>
                </a:solidFill>
              </a:rPr>
              <a:t>Radio</a:t>
            </a:r>
            <a:r>
              <a:rPr lang="hu-HU" sz="1600" b="1" dirty="0" smtClean="0">
                <a:solidFill>
                  <a:schemeClr val="accent6">
                    <a:lumMod val="75000"/>
                  </a:schemeClr>
                </a:solidFill>
              </a:rPr>
              <a:t> and TV</a:t>
            </a:r>
            <a:r>
              <a:rPr lang="hu-HU" sz="1600" dirty="0" smtClean="0">
                <a:solidFill>
                  <a:schemeClr val="accent6">
                    <a:lumMod val="75000"/>
                  </a:schemeClr>
                </a:solidFill>
              </a:rPr>
              <a:t>: </a:t>
            </a:r>
            <a:r>
              <a:rPr lang="hu-HU" sz="1600" dirty="0" err="1" smtClean="0">
                <a:solidFill>
                  <a:schemeClr val="accent6">
                    <a:lumMod val="75000"/>
                  </a:schemeClr>
                </a:solidFill>
              </a:rPr>
              <a:t>the</a:t>
            </a:r>
            <a:r>
              <a:rPr lang="hu-HU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sz="1600" dirty="0" err="1" smtClean="0">
                <a:solidFill>
                  <a:schemeClr val="accent6">
                    <a:lumMod val="75000"/>
                  </a:schemeClr>
                </a:solidFill>
              </a:rPr>
              <a:t>radio</a:t>
            </a:r>
            <a:r>
              <a:rPr lang="hu-HU" sz="1600" dirty="0" smtClean="0">
                <a:solidFill>
                  <a:schemeClr val="accent6">
                    <a:lumMod val="75000"/>
                  </a:schemeClr>
                </a:solidFill>
              </a:rPr>
              <a:t> and </a:t>
            </a:r>
            <a:r>
              <a:rPr lang="hu-HU" sz="1600" dirty="0" err="1" smtClean="0">
                <a:solidFill>
                  <a:schemeClr val="accent6">
                    <a:lumMod val="75000"/>
                  </a:schemeClr>
                </a:solidFill>
              </a:rPr>
              <a:t>television</a:t>
            </a:r>
            <a:r>
              <a:rPr lang="hu-HU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sz="1600" dirty="0" err="1" smtClean="0">
                <a:solidFill>
                  <a:schemeClr val="accent6">
                    <a:lumMod val="75000"/>
                  </a:schemeClr>
                </a:solidFill>
              </a:rPr>
              <a:t>channels</a:t>
            </a:r>
            <a:r>
              <a:rPr lang="hu-HU" sz="1600" dirty="0" smtClean="0">
                <a:solidFill>
                  <a:schemeClr val="accent6">
                    <a:lumMod val="75000"/>
                  </a:schemeClr>
                </a:solidFill>
              </a:rPr>
              <a:t>  </a:t>
            </a:r>
            <a:r>
              <a:rPr lang="hu-HU" sz="1600" dirty="0" err="1" smtClean="0">
                <a:solidFill>
                  <a:schemeClr val="accent6">
                    <a:lumMod val="75000"/>
                  </a:schemeClr>
                </a:solidFill>
              </a:rPr>
              <a:t>which</a:t>
            </a:r>
            <a:r>
              <a:rPr lang="hu-HU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sz="1600" dirty="0" err="1" smtClean="0">
                <a:solidFill>
                  <a:schemeClr val="accent6">
                    <a:lumMod val="75000"/>
                  </a:schemeClr>
                </a:solidFill>
              </a:rPr>
              <a:t>observed</a:t>
            </a:r>
            <a:r>
              <a:rPr lang="hu-HU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sz="1600" dirty="0" err="1" smtClean="0">
                <a:solidFill>
                  <a:schemeClr val="accent6">
                    <a:lumMod val="75000"/>
                  </a:schemeClr>
                </a:solidFill>
              </a:rPr>
              <a:t>by</a:t>
            </a:r>
            <a:r>
              <a:rPr lang="hu-HU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sz="1600" dirty="0" err="1" smtClean="0">
                <a:solidFill>
                  <a:schemeClr val="accent6">
                    <a:lumMod val="75000"/>
                  </a:schemeClr>
                </a:solidFill>
              </a:rPr>
              <a:t>Observer</a:t>
            </a:r>
            <a:r>
              <a:rPr lang="hu-HU" sz="1600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pPr marL="363538" lvl="0" indent="-188913" algn="just">
              <a:buFont typeface="Arial" pitchFamily="34" charset="0"/>
              <a:buChar char="•"/>
            </a:pPr>
            <a:r>
              <a:rPr lang="hu-HU" sz="1600" b="1" dirty="0" err="1" smtClean="0">
                <a:solidFill>
                  <a:schemeClr val="accent6">
                    <a:lumMod val="75000"/>
                  </a:schemeClr>
                </a:solidFill>
              </a:rPr>
              <a:t>Newspaper</a:t>
            </a:r>
            <a:r>
              <a:rPr lang="hu-HU" sz="1600" dirty="0" smtClean="0">
                <a:solidFill>
                  <a:schemeClr val="accent6">
                    <a:lumMod val="75000"/>
                  </a:schemeClr>
                </a:solidFill>
              </a:rPr>
              <a:t>: 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daily, weekly, monthly, 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periodical 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regional and national printed 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sheets</a:t>
            </a:r>
            <a:r>
              <a:rPr lang="hu-HU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sz="1600" dirty="0" err="1" smtClean="0">
                <a:solidFill>
                  <a:schemeClr val="accent6">
                    <a:lumMod val="75000"/>
                  </a:schemeClr>
                </a:solidFill>
              </a:rPr>
              <a:t>which</a:t>
            </a:r>
            <a:r>
              <a:rPr lang="hu-HU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sz="1600" dirty="0" err="1" smtClean="0">
                <a:solidFill>
                  <a:schemeClr val="accent6">
                    <a:lumMod val="75000"/>
                  </a:schemeClr>
                </a:solidFill>
              </a:rPr>
              <a:t>observed</a:t>
            </a:r>
            <a:r>
              <a:rPr lang="hu-HU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sz="1600" dirty="0" err="1" smtClean="0">
                <a:solidFill>
                  <a:schemeClr val="accent6">
                    <a:lumMod val="75000"/>
                  </a:schemeClr>
                </a:solidFill>
              </a:rPr>
              <a:t>by</a:t>
            </a:r>
            <a:r>
              <a:rPr lang="hu-HU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sz="1600" dirty="0" err="1" smtClean="0">
                <a:solidFill>
                  <a:schemeClr val="accent6">
                    <a:lumMod val="75000"/>
                  </a:schemeClr>
                </a:solidFill>
              </a:rPr>
              <a:t>Observer</a:t>
            </a:r>
            <a:r>
              <a:rPr lang="hu-HU" sz="1600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lang="hu-HU" sz="16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363538" lvl="0" indent="-188913" algn="just">
              <a:buFont typeface="Arial" pitchFamily="34" charset="0"/>
              <a:buChar char="•"/>
            </a:pPr>
            <a:r>
              <a:rPr lang="hu-HU" sz="1600" b="1" dirty="0" smtClean="0">
                <a:solidFill>
                  <a:schemeClr val="accent6">
                    <a:lumMod val="75000"/>
                  </a:schemeClr>
                </a:solidFill>
              </a:rPr>
              <a:t>Online</a:t>
            </a:r>
            <a:r>
              <a:rPr lang="hu-HU" sz="1600" dirty="0" smtClean="0">
                <a:solidFill>
                  <a:schemeClr val="accent6">
                    <a:lumMod val="75000"/>
                  </a:schemeClr>
                </a:solidFill>
              </a:rPr>
              <a:t>: </a:t>
            </a:r>
            <a:r>
              <a:rPr lang="hu-HU" sz="1600" dirty="0" err="1" smtClean="0">
                <a:solidFill>
                  <a:schemeClr val="accent6">
                    <a:lumMod val="75000"/>
                  </a:schemeClr>
                </a:solidFill>
              </a:rPr>
              <a:t>the</a:t>
            </a:r>
            <a:r>
              <a:rPr lang="hu-HU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sz="1600" dirty="0" err="1" smtClean="0">
                <a:solidFill>
                  <a:schemeClr val="accent6">
                    <a:lumMod val="75000"/>
                  </a:schemeClr>
                </a:solidFill>
              </a:rPr>
              <a:t>online</a:t>
            </a:r>
            <a:r>
              <a:rPr lang="hu-HU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sz="1600" dirty="0" err="1" smtClean="0">
                <a:solidFill>
                  <a:schemeClr val="accent6">
                    <a:lumMod val="75000"/>
                  </a:schemeClr>
                </a:solidFill>
              </a:rPr>
              <a:t>websites</a:t>
            </a:r>
            <a:r>
              <a:rPr lang="hu-HU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sz="1600" dirty="0" err="1" smtClean="0">
                <a:solidFill>
                  <a:schemeClr val="accent6">
                    <a:lumMod val="75000"/>
                  </a:schemeClr>
                </a:solidFill>
              </a:rPr>
              <a:t>which</a:t>
            </a:r>
            <a:r>
              <a:rPr lang="hu-HU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sz="1600" dirty="0" err="1" smtClean="0">
                <a:solidFill>
                  <a:schemeClr val="accent6">
                    <a:lumMod val="75000"/>
                  </a:schemeClr>
                </a:solidFill>
              </a:rPr>
              <a:t>observed</a:t>
            </a:r>
            <a:r>
              <a:rPr lang="hu-HU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sz="1600" dirty="0" err="1" smtClean="0">
                <a:solidFill>
                  <a:schemeClr val="accent6">
                    <a:lumMod val="75000"/>
                  </a:schemeClr>
                </a:solidFill>
              </a:rPr>
              <a:t>by</a:t>
            </a:r>
            <a:r>
              <a:rPr lang="hu-HU" sz="1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sz="1600" dirty="0" err="1" smtClean="0">
                <a:solidFill>
                  <a:schemeClr val="accent6">
                    <a:lumMod val="75000"/>
                  </a:schemeClr>
                </a:solidFill>
              </a:rPr>
              <a:t>Observer</a:t>
            </a:r>
            <a:r>
              <a:rPr lang="hu-HU" sz="1600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pPr marL="363538" lvl="0" indent="-188913" algn="just">
              <a:buFont typeface="Arial" pitchFamily="34" charset="0"/>
              <a:buChar char="•"/>
            </a:pPr>
            <a:endParaRPr lang="hu-HU" sz="16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363538" lvl="0" indent="-188913" algn="just">
              <a:buFont typeface="Arial" pitchFamily="34" charset="0"/>
              <a:buChar char="•"/>
            </a:pPr>
            <a:endParaRPr lang="hu-HU" sz="1600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hu-HU" sz="1600" dirty="0">
              <a:solidFill>
                <a:schemeClr val="tx1"/>
              </a:solidFill>
            </a:endParaRPr>
          </a:p>
        </p:txBody>
      </p:sp>
      <p:pic>
        <p:nvPicPr>
          <p:cNvPr id="6" name="Picture 2" descr="C:\Users\Forró János\Dropbox\00MÉDIANÉZŐ\Archív\IPSOS\Kek_obs_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04664"/>
            <a:ext cx="2231806" cy="360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19239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N_powerpoint_template_05">
  <a:themeElements>
    <a:clrScheme name="KMM_colorbook">
      <a:dk1>
        <a:sysClr val="windowText" lastClr="000000"/>
      </a:dk1>
      <a:lt1>
        <a:sysClr val="window" lastClr="FFFFFF"/>
      </a:lt1>
      <a:dk2>
        <a:srgbClr val="9D9FA2"/>
      </a:dk2>
      <a:lt2>
        <a:srgbClr val="E2E3E4"/>
      </a:lt2>
      <a:accent1>
        <a:srgbClr val="E09C9E"/>
      </a:accent1>
      <a:accent2>
        <a:srgbClr val="8E89B8"/>
      </a:accent2>
      <a:accent3>
        <a:srgbClr val="BAA199"/>
      </a:accent3>
      <a:accent4>
        <a:srgbClr val="E6BD81"/>
      </a:accent4>
      <a:accent5>
        <a:srgbClr val="7D9D83"/>
      </a:accent5>
      <a:accent6>
        <a:srgbClr val="71A0CB"/>
      </a:accent6>
      <a:hlink>
        <a:srgbClr val="0563C1"/>
      </a:hlink>
      <a:folHlink>
        <a:srgbClr val="954F72"/>
      </a:folHlink>
    </a:clrScheme>
    <a:fontScheme name="KMM_fontset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KMM_colorbook">
      <a:dk1>
        <a:sysClr val="windowText" lastClr="000000"/>
      </a:dk1>
      <a:lt1>
        <a:sysClr val="window" lastClr="FFFFFF"/>
      </a:lt1>
      <a:dk2>
        <a:srgbClr val="9D9FA2"/>
      </a:dk2>
      <a:lt2>
        <a:srgbClr val="E2E3E4"/>
      </a:lt2>
      <a:accent1>
        <a:srgbClr val="E09C9E"/>
      </a:accent1>
      <a:accent2>
        <a:srgbClr val="8E89B8"/>
      </a:accent2>
      <a:accent3>
        <a:srgbClr val="BAA199"/>
      </a:accent3>
      <a:accent4>
        <a:srgbClr val="E6BD81"/>
      </a:accent4>
      <a:accent5>
        <a:srgbClr val="7D9D83"/>
      </a:accent5>
      <a:accent6>
        <a:srgbClr val="71A0CB"/>
      </a:accent6>
      <a:hlink>
        <a:srgbClr val="0563C1"/>
      </a:hlink>
      <a:folHlink>
        <a:srgbClr val="954F72"/>
      </a:folHlink>
    </a:clrScheme>
    <a:fontScheme name="KMM_fontset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KMM_colorbook">
      <a:dk1>
        <a:sysClr val="windowText" lastClr="000000"/>
      </a:dk1>
      <a:lt1>
        <a:sysClr val="window" lastClr="FFFFFF"/>
      </a:lt1>
      <a:dk2>
        <a:srgbClr val="9D9FA2"/>
      </a:dk2>
      <a:lt2>
        <a:srgbClr val="E2E3E4"/>
      </a:lt2>
      <a:accent1>
        <a:srgbClr val="E09C9E"/>
      </a:accent1>
      <a:accent2>
        <a:srgbClr val="8E89B8"/>
      </a:accent2>
      <a:accent3>
        <a:srgbClr val="BAA199"/>
      </a:accent3>
      <a:accent4>
        <a:srgbClr val="E6BD81"/>
      </a:accent4>
      <a:accent5>
        <a:srgbClr val="7D9D83"/>
      </a:accent5>
      <a:accent6>
        <a:srgbClr val="71A0CB"/>
      </a:accent6>
      <a:hlink>
        <a:srgbClr val="0563C1"/>
      </a:hlink>
      <a:folHlink>
        <a:srgbClr val="954F72"/>
      </a:folHlink>
    </a:clrScheme>
    <a:fontScheme name="KMM_fontset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MN_powerpoint_template_05</Template>
  <TotalTime>1329</TotalTime>
  <Words>278</Words>
  <Application>Microsoft Office PowerPoint</Application>
  <PresentationFormat>Diavetítés a képernyőre (4:3 oldalarány)</PresentationFormat>
  <Paragraphs>25</Paragraphs>
  <Slides>9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0" baseType="lpstr">
      <vt:lpstr>MN_powerpoint_template_05</vt:lpstr>
      <vt:lpstr>Quantitative analysis of the media reports</vt:lpstr>
      <vt:lpstr>1. Managerial summary</vt:lpstr>
      <vt:lpstr>2. Releases by month</vt:lpstr>
      <vt:lpstr>3. Type of media</vt:lpstr>
      <vt:lpstr>4. Communication actors</vt:lpstr>
      <vt:lpstr>5. Coverage in Broadcast media</vt:lpstr>
      <vt:lpstr>6. Articles in print media</vt:lpstr>
      <vt:lpstr>7. Articles in online media</vt:lpstr>
      <vt:lpstr>6. Methodology 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megjelenésszám napi bontásban (pozitív, negatív, semleges)</dc:title>
  <dc:creator>Nótin Szabolcs</dc:creator>
  <cp:lastModifiedBy>Gojtán Alexandra</cp:lastModifiedBy>
  <cp:revision>160</cp:revision>
  <dcterms:created xsi:type="dcterms:W3CDTF">2013-11-08T12:04:09Z</dcterms:created>
  <dcterms:modified xsi:type="dcterms:W3CDTF">2015-03-13T03:21:25Z</dcterms:modified>
</cp:coreProperties>
</file>